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74" r:id="rId8"/>
    <p:sldId id="262" r:id="rId9"/>
    <p:sldId id="263" r:id="rId10"/>
    <p:sldId id="276" r:id="rId11"/>
    <p:sldId id="275" r:id="rId12"/>
    <p:sldId id="271" r:id="rId13"/>
    <p:sldId id="267" r:id="rId14"/>
    <p:sldId id="272" r:id="rId15"/>
    <p:sldId id="260" r:id="rId16"/>
  </p:sldIdLst>
  <p:sldSz cx="9902825" cy="6858000"/>
  <p:notesSz cx="6858000" cy="9144000"/>
  <p:custDataLst>
    <p:tags r:id="rId1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1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065D9-475A-4A61-9BD3-BE60ACBCA759}" v="1808" dt="2023-01-24T22:42:42.227"/>
    <p1510:client id="{3D5B3915-6481-2BF8-A2B1-EB40235A4261}" v="963" dt="2023-01-24T22:31:07.842"/>
    <p1510:client id="{58425220-4C74-4B68-AF5E-4BBCB8FFC1CC}" v="343" vWet="344" dt="2023-01-24T20:22:32.340"/>
    <p1510:client id="{B5267C94-B94C-BC28-F7D4-F948DAFF82A9}" v="63" dt="2023-01-24T22:15:06.654"/>
    <p1510:client id="{FD672CEA-DA7E-7881-9C16-9D6B8062040A}" v="68" vWet="70" dt="2023-01-24T18:33:58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638" y="132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42408" y="193314"/>
            <a:ext cx="38143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2800" b="1">
                <a:solidFill>
                  <a:schemeClr val="bg1"/>
                </a:solidFill>
              </a:rPr>
              <a:t>TEAM</a:t>
            </a:r>
            <a:endParaRPr lang="es-PA" b="1">
              <a:solidFill>
                <a:schemeClr val="bg1"/>
              </a:solidFill>
            </a:endParaRPr>
          </a:p>
        </p:txBody>
      </p:sp>
      <p:sp>
        <p:nvSpPr>
          <p:cNvPr id="4" name="Esquina doblada 3"/>
          <p:cNvSpPr/>
          <p:nvPr/>
        </p:nvSpPr>
        <p:spPr>
          <a:xfrm>
            <a:off x="786525" y="1378027"/>
            <a:ext cx="2141621" cy="241834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6" name="Esquina doblada 5"/>
          <p:cNvSpPr/>
          <p:nvPr/>
        </p:nvSpPr>
        <p:spPr>
          <a:xfrm>
            <a:off x="5124776" y="1223607"/>
            <a:ext cx="2297198" cy="241834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8" name="Esquina doblada 7"/>
          <p:cNvSpPr/>
          <p:nvPr/>
        </p:nvSpPr>
        <p:spPr>
          <a:xfrm>
            <a:off x="7491852" y="3749704"/>
            <a:ext cx="2326660" cy="2485620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Esquina doblada 8"/>
          <p:cNvSpPr/>
          <p:nvPr/>
        </p:nvSpPr>
        <p:spPr>
          <a:xfrm>
            <a:off x="2948328" y="3970841"/>
            <a:ext cx="2200014" cy="226995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5" name="CuadroTexto 4"/>
          <p:cNvSpPr txBox="1"/>
          <p:nvPr/>
        </p:nvSpPr>
        <p:spPr>
          <a:xfrm>
            <a:off x="786522" y="2769881"/>
            <a:ext cx="21416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Desarrollo de la presentación e investigaciones.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Programación. </a:t>
            </a:r>
          </a:p>
          <a:p>
            <a:endParaRPr lang="es-PA"/>
          </a:p>
        </p:txBody>
      </p:sp>
      <p:sp>
        <p:nvSpPr>
          <p:cNvPr id="11" name="CuadroTexto 10"/>
          <p:cNvSpPr txBox="1"/>
          <p:nvPr/>
        </p:nvSpPr>
        <p:spPr>
          <a:xfrm>
            <a:off x="7496280" y="5247468"/>
            <a:ext cx="21416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Desarrollo de la presentación e investigaciones.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Programación. </a:t>
            </a:r>
          </a:p>
          <a:p>
            <a:endParaRPr lang="es-PA"/>
          </a:p>
        </p:txBody>
      </p:sp>
      <p:sp>
        <p:nvSpPr>
          <p:cNvPr id="15" name="CuadroTexto 14"/>
          <p:cNvSpPr txBox="1"/>
          <p:nvPr/>
        </p:nvSpPr>
        <p:spPr>
          <a:xfrm>
            <a:off x="2900107" y="5432134"/>
            <a:ext cx="21893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Programación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Investigaciones</a:t>
            </a:r>
          </a:p>
          <a:p>
            <a:endParaRPr lang="es-PA"/>
          </a:p>
        </p:txBody>
      </p:sp>
      <p:sp>
        <p:nvSpPr>
          <p:cNvPr id="16" name="CuadroTexto 15"/>
          <p:cNvSpPr txBox="1"/>
          <p:nvPr/>
        </p:nvSpPr>
        <p:spPr>
          <a:xfrm>
            <a:off x="5459293" y="2842321"/>
            <a:ext cx="21893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Programación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Investigaciones</a:t>
            </a:r>
          </a:p>
          <a:p>
            <a:endParaRPr lang="es-PA"/>
          </a:p>
        </p:txBody>
      </p:sp>
      <p:sp>
        <p:nvSpPr>
          <p:cNvPr id="17" name="Rectángulo 16"/>
          <p:cNvSpPr/>
          <p:nvPr/>
        </p:nvSpPr>
        <p:spPr>
          <a:xfrm>
            <a:off x="864728" y="1113407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ABEL ALMANZA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55730" y="3747103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JAVIER DIAZ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5280769" y="980971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JOHARD MC DANIEL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7605086" y="3417752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AMANDA GREEN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12907"/>
          <a:stretch/>
        </p:blipFill>
        <p:spPr>
          <a:xfrm>
            <a:off x="5743357" y="1424500"/>
            <a:ext cx="1060034" cy="143470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8" b="10972"/>
          <a:stretch/>
        </p:blipFill>
        <p:spPr>
          <a:xfrm>
            <a:off x="1272346" y="1628689"/>
            <a:ext cx="1169980" cy="11791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1" b="22825"/>
          <a:stretch/>
        </p:blipFill>
        <p:spPr>
          <a:xfrm>
            <a:off x="8042740" y="3883864"/>
            <a:ext cx="1235544" cy="13579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67" y="4184499"/>
            <a:ext cx="1113340" cy="11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FD5945-4156-106E-7389-7B97D823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BFABBD-AF7A-9AF8-A0A4-73B96534C6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8197" y="312844"/>
            <a:ext cx="5475500" cy="310896"/>
          </a:xfrm>
        </p:spPr>
        <p:txBody>
          <a:bodyPr/>
          <a:lstStyle/>
          <a:p>
            <a:r>
              <a:rPr lang="es-ES" sz="2400" b="1">
                <a:solidFill>
                  <a:schemeClr val="bg1"/>
                </a:solidFill>
              </a:rPr>
              <a:t>USO DE FONDOS</a:t>
            </a:r>
          </a:p>
        </p:txBody>
      </p:sp>
    </p:spTree>
    <p:extLst>
      <p:ext uri="{BB962C8B-B14F-4D97-AF65-F5344CB8AC3E}">
        <p14:creationId xmlns:p14="http://schemas.microsoft.com/office/powerpoint/2010/main" val="369408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315279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/>
              <a:t>SIC virtual assistant </a:t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974675" y="3160475"/>
            <a:ext cx="5479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DELTA TEAM</a:t>
            </a:r>
            <a:endParaRPr lang="es-ES"/>
          </a:p>
        </p:txBody>
      </p:sp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E11E71AE-F578-29B0-52EB-FE7433E12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1" b="-279"/>
          <a:stretch/>
        </p:blipFill>
        <p:spPr>
          <a:xfrm>
            <a:off x="6955316" y="1237891"/>
            <a:ext cx="2686211" cy="517300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2F2052F-1824-0EF7-B6DB-EA8571A563A7}"/>
              </a:ext>
            </a:extLst>
          </p:cNvPr>
          <p:cNvSpPr/>
          <p:nvPr/>
        </p:nvSpPr>
        <p:spPr>
          <a:xfrm>
            <a:off x="6509956" y="1761596"/>
            <a:ext cx="1164515" cy="1495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04FF25E8-A54C-3E2C-D414-EF33C3C7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90" y="4683885"/>
            <a:ext cx="1604276" cy="17500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28795" y="372009"/>
            <a:ext cx="46482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>
                <a:solidFill>
                  <a:schemeClr val="lt1"/>
                </a:solidFill>
              </a:rPr>
              <a:t>EL PROBLEMA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C30C2E-571C-43D0-8C18-BCA8425D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5" r="7787"/>
          <a:stretch/>
        </p:blipFill>
        <p:spPr>
          <a:xfrm>
            <a:off x="5667976" y="2079022"/>
            <a:ext cx="3952790" cy="2986549"/>
          </a:xfrm>
          <a:prstGeom prst="rect">
            <a:avLst/>
          </a:prstGeom>
        </p:spPr>
      </p:pic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8554CF78-DB59-47F0-87AE-0F10E7CB69F7}"/>
              </a:ext>
            </a:extLst>
          </p:cNvPr>
          <p:cNvSpPr txBox="1">
            <a:spLocks/>
          </p:cNvSpPr>
          <p:nvPr/>
        </p:nvSpPr>
        <p:spPr>
          <a:xfrm>
            <a:off x="897031" y="5393820"/>
            <a:ext cx="39053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s-PA"/>
              <a:t>Cuellos de botellas logísticos provocados por el gran incremento en la demanda de envíos</a:t>
            </a:r>
            <a:endParaRPr lang="es-E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7DDBB8-AE57-44D4-9E6A-3EA7DB37D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3"/>
          <a:stretch/>
        </p:blipFill>
        <p:spPr bwMode="auto">
          <a:xfrm>
            <a:off x="106204" y="1737754"/>
            <a:ext cx="2675979" cy="28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DA684C-BD54-4C39-BA9D-59B9E9DDD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0"/>
          <a:stretch/>
        </p:blipFill>
        <p:spPr bwMode="auto">
          <a:xfrm>
            <a:off x="2776657" y="2392212"/>
            <a:ext cx="2663604" cy="27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curvado 4">
            <a:extLst>
              <a:ext uri="{FF2B5EF4-FFF2-40B4-BE49-F238E27FC236}">
                <a16:creationId xmlns:a16="http://schemas.microsoft.com/office/drawing/2014/main" id="{4EAA62AC-E589-697D-32A4-68232829F830}"/>
              </a:ext>
            </a:extLst>
          </p:cNvPr>
          <p:cNvCxnSpPr/>
          <p:nvPr/>
        </p:nvCxnSpPr>
        <p:spPr>
          <a:xfrm flipH="1">
            <a:off x="5533617" y="1395468"/>
            <a:ext cx="751" cy="5020862"/>
          </a:xfrm>
          <a:prstGeom prst="curvedConnector3">
            <a:avLst>
              <a:gd name="adj1" fmla="val 521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Google Shape;56;p1">
            <a:extLst>
              <a:ext uri="{FF2B5EF4-FFF2-40B4-BE49-F238E27FC236}">
                <a16:creationId xmlns:a16="http://schemas.microsoft.com/office/drawing/2014/main" id="{7D5A4152-2A86-3CAC-3474-E0F14911F981}"/>
              </a:ext>
            </a:extLst>
          </p:cNvPr>
          <p:cNvSpPr txBox="1">
            <a:spLocks/>
          </p:cNvSpPr>
          <p:nvPr/>
        </p:nvSpPr>
        <p:spPr>
          <a:xfrm>
            <a:off x="5691674" y="1493741"/>
            <a:ext cx="39053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s-PA"/>
              <a:t>Logística mundial postpandemia y el transporte automotor de carga de América Latina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511873-F3AA-4CC9-A13F-B07B0F1D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29" y="5285226"/>
            <a:ext cx="3219483" cy="10789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B4102ED-232E-4A26-9BFE-999C588C0A6A}"/>
              </a:ext>
            </a:extLst>
          </p:cNvPr>
          <p:cNvSpPr txBox="1"/>
          <p:nvPr/>
        </p:nvSpPr>
        <p:spPr>
          <a:xfrm>
            <a:off x="1102935" y="4668261"/>
            <a:ext cx="16270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000" i="1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Fuente: OMC y UNCTAD</a:t>
            </a:r>
            <a:endParaRPr lang="es-PA" sz="1000" i="1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5"/>
          </p:nvPr>
        </p:nvSpPr>
        <p:spPr>
          <a:xfrm>
            <a:off x="492585" y="1143578"/>
            <a:ext cx="2612798" cy="73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70"/>
              <a:buNone/>
            </a:pPr>
            <a:r>
              <a:rPr lang="es-PA" b="1"/>
              <a:t>Modelo tradicional:</a:t>
            </a:r>
            <a:br>
              <a:rPr lang="es-PA"/>
            </a:br>
            <a:r>
              <a:rPr lang="es-PA"/>
              <a:t>Página poco intuitiva y dinámica.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800" b="1">
                <a:solidFill>
                  <a:schemeClr val="lt1"/>
                </a:solidFill>
              </a:rPr>
              <a:t>SOLUCIÓN</a:t>
            </a:r>
            <a:endParaRPr lang="en-US" sz="2800" b="1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86;p4"/>
          <p:cNvSpPr txBox="1">
            <a:spLocks noGrp="1"/>
          </p:cNvSpPr>
          <p:nvPr>
            <p:ph type="body" idx="5"/>
          </p:nvPr>
        </p:nvSpPr>
        <p:spPr>
          <a:xfrm>
            <a:off x="4845426" y="1055482"/>
            <a:ext cx="4309201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28570"/>
              </a:lnSpc>
              <a:spcBef>
                <a:spcPts val="0"/>
              </a:spcBef>
              <a:buNone/>
            </a:pPr>
            <a:r>
              <a:rPr lang="es-PA" b="1"/>
              <a:t>Modelo Sam-Bot:</a:t>
            </a:r>
            <a:endParaRPr lang="es-ES"/>
          </a:p>
          <a:p>
            <a:pPr marL="0" lvl="0" indent="0">
              <a:spcBef>
                <a:spcPts val="0"/>
              </a:spcBef>
              <a:buNone/>
            </a:pPr>
            <a:r>
              <a:rPr lang="es-PA" sz="1200"/>
              <a:t>Gracias a la implementación del asistente virtual SAM-BOT los clientes podrán ser guiados de una forma más intuitiva por el sitio web.</a:t>
            </a:r>
          </a:p>
          <a:p>
            <a:pPr marL="0" lvl="0" indent="0">
              <a:spcBef>
                <a:spcPts val="0"/>
              </a:spcBef>
              <a:buNone/>
            </a:pPr>
            <a:endParaRPr lang="es-PA"/>
          </a:p>
          <a:p>
            <a:pPr marL="0" lvl="0" indent="0">
              <a:spcBef>
                <a:spcPts val="0"/>
              </a:spcBef>
              <a:buNone/>
            </a:pPr>
            <a:endParaRPr lang="es-PA"/>
          </a:p>
        </p:txBody>
      </p:sp>
      <p:pic>
        <p:nvPicPr>
          <p:cNvPr id="2052" name="Picture 4" descr="https://o.remove.bg/uploads/2259aff1-5c31-4d51-a842-79c1d9bbf0c7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7" y="2025211"/>
            <a:ext cx="1340144" cy="1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curvado 4"/>
          <p:cNvCxnSpPr/>
          <p:nvPr/>
        </p:nvCxnSpPr>
        <p:spPr>
          <a:xfrm rot="5400000">
            <a:off x="1771763" y="3668992"/>
            <a:ext cx="5463616" cy="12700"/>
          </a:xfrm>
          <a:prstGeom prst="curvedConnector3">
            <a:avLst>
              <a:gd name="adj1" fmla="val 521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ector curvado 11"/>
          <p:cNvCxnSpPr/>
          <p:nvPr/>
        </p:nvCxnSpPr>
        <p:spPr>
          <a:xfrm>
            <a:off x="1963996" y="3181652"/>
            <a:ext cx="692332" cy="5069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4" name="Picture 6" descr="https://o.remove.bg/downloads/87c238a0-8bee-480e-a0a1-8dbcb726d4a6/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29" y="2804228"/>
            <a:ext cx="1823653" cy="182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3360824" y="2809970"/>
            <a:ext cx="365760" cy="269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9" name="Rectángulo 18"/>
          <p:cNvSpPr/>
          <p:nvPr/>
        </p:nvSpPr>
        <p:spPr>
          <a:xfrm>
            <a:off x="2552216" y="3938242"/>
            <a:ext cx="365762" cy="25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cxnSp>
        <p:nvCxnSpPr>
          <p:cNvPr id="15" name="Conector curvado 14"/>
          <p:cNvCxnSpPr/>
          <p:nvPr/>
        </p:nvCxnSpPr>
        <p:spPr>
          <a:xfrm rot="5400000">
            <a:off x="1931005" y="4355177"/>
            <a:ext cx="663633" cy="53557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8" name="Picture 10" descr="https://o.remove.bg/downloads/fe76cc20-bfbe-4ef9-816d-5bf791d96605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728010"/>
            <a:ext cx="3206332" cy="19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438809" y="3114625"/>
            <a:ext cx="136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Ingresar a página web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195211" y="5619075"/>
            <a:ext cx="19904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Cliente insatisfecho al no encontrar la información requerida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035356" y="4584498"/>
            <a:ext cx="1367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Buscando información</a:t>
            </a:r>
          </a:p>
        </p:txBody>
      </p:sp>
      <p:pic>
        <p:nvPicPr>
          <p:cNvPr id="28" name="Picture 4" descr="https://o.remove.bg/uploads/2259aff1-5c31-4d51-a842-79c1d9bbf0c7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5" y="2310484"/>
            <a:ext cx="1340144" cy="1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/>
          <p:cNvSpPr txBox="1"/>
          <p:nvPr/>
        </p:nvSpPr>
        <p:spPr>
          <a:xfrm>
            <a:off x="5050883" y="3327536"/>
            <a:ext cx="136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Ingresar a página web</a:t>
            </a:r>
          </a:p>
        </p:txBody>
      </p:sp>
      <p:cxnSp>
        <p:nvCxnSpPr>
          <p:cNvPr id="30" name="Conector curvado 29"/>
          <p:cNvCxnSpPr/>
          <p:nvPr/>
        </p:nvCxnSpPr>
        <p:spPr>
          <a:xfrm>
            <a:off x="6912286" y="3408247"/>
            <a:ext cx="692332" cy="5069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8267573" y="4792800"/>
            <a:ext cx="13670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El asistente virtual te ayuda con tus interrogantes</a:t>
            </a:r>
          </a:p>
        </p:txBody>
      </p:sp>
      <p:cxnSp>
        <p:nvCxnSpPr>
          <p:cNvPr id="33" name="Conector curvado 32"/>
          <p:cNvCxnSpPr/>
          <p:nvPr/>
        </p:nvCxnSpPr>
        <p:spPr>
          <a:xfrm rot="10800000" flipV="1">
            <a:off x="6953209" y="4350280"/>
            <a:ext cx="607019" cy="54309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62" name="Picture 14" descr="https://o.remove.bg/downloads/7b8d1240-f2d2-4b30-bf67-ad42ae5baeb9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95" y="4513473"/>
            <a:ext cx="1225033" cy="13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/>
          <p:cNvSpPr txBox="1"/>
          <p:nvPr/>
        </p:nvSpPr>
        <p:spPr>
          <a:xfrm>
            <a:off x="4723636" y="5907965"/>
            <a:ext cx="19904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Cliente satisfecho que pudo resolver sus dudas o problemas</a:t>
            </a:r>
          </a:p>
        </p:txBody>
      </p:sp>
      <p:pic>
        <p:nvPicPr>
          <p:cNvPr id="7" name="Imagen 6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B429001B-05D1-4D75-9986-D433263BA2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2906" y="2947863"/>
            <a:ext cx="1648133" cy="167552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3D18C9-C71A-DBB9-D603-F68262233104}"/>
              </a:ext>
            </a:extLst>
          </p:cNvPr>
          <p:cNvSpPr/>
          <p:nvPr/>
        </p:nvSpPr>
        <p:spPr>
          <a:xfrm>
            <a:off x="2830156" y="3270045"/>
            <a:ext cx="365760" cy="269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rectángulo 2"/>
          <p:cNvSpPr/>
          <p:nvPr/>
        </p:nvSpPr>
        <p:spPr>
          <a:xfrm>
            <a:off x="-1" y="0"/>
            <a:ext cx="9902825" cy="6425514"/>
          </a:xfrm>
          <a:prstGeom prst="rt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4" name="Triángulo rectángulo 3"/>
          <p:cNvSpPr/>
          <p:nvPr/>
        </p:nvSpPr>
        <p:spPr>
          <a:xfrm rot="10800000">
            <a:off x="0" y="0"/>
            <a:ext cx="9902825" cy="6425514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50" name="Picture 2" descr="https://o.remove.bg/downloads/16d61876-62ce-4fdb-9077-5338ba809e69/image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 bwMode="auto">
          <a:xfrm>
            <a:off x="-165701" y="2938593"/>
            <a:ext cx="5867400" cy="32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-805700" y="553452"/>
            <a:ext cx="477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800" b="1">
                <a:solidFill>
                  <a:schemeClr val="accent5">
                    <a:lumMod val="50000"/>
                  </a:schemeClr>
                </a:solidFill>
              </a:rPr>
              <a:t>PRO</a:t>
            </a:r>
            <a:r>
              <a:rPr lang="es-PA" sz="2800" b="1">
                <a:solidFill>
                  <a:srgbClr val="002060"/>
                </a:solidFill>
              </a:rPr>
              <a:t>DUCTO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92369" y="607925"/>
            <a:ext cx="0" cy="3969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445584" y="1855791"/>
            <a:ext cx="2771253" cy="1038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1100">
                <a:solidFill>
                  <a:schemeClr val="accent5">
                    <a:lumMod val="75000"/>
                  </a:schemeClr>
                </a:solidFill>
              </a:rPr>
              <a:t>SAM-BOT tiene el objetivo de agilizar la accesibilidad de los usuarios al momento de ingresar a la página web de la Universidad tecnológica de Panamá.</a:t>
            </a:r>
          </a:p>
        </p:txBody>
      </p:sp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AE7B9A1-737D-4B48-A5CC-E2481C47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2" y="3147527"/>
            <a:ext cx="3862873" cy="2189038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E83F386C-FE8E-4364-91E4-E862C20D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536" y="205271"/>
            <a:ext cx="5096445" cy="2876119"/>
          </a:xfrm>
          <a:prstGeom prst="rect">
            <a:avLst/>
          </a:prstGeom>
        </p:spPr>
      </p:pic>
      <p:pic>
        <p:nvPicPr>
          <p:cNvPr id="2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43AEB46-6BE2-DDEA-16BD-8D5E951DA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026" y="3021376"/>
            <a:ext cx="3513252" cy="3404211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C6692993-21EF-758B-7F5E-552800556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313" y="384292"/>
            <a:ext cx="906766" cy="8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3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162" y="370485"/>
            <a:ext cx="8541187" cy="307777"/>
          </a:xfrm>
        </p:spPr>
        <p:txBody>
          <a:bodyPr/>
          <a:lstStyle/>
          <a:p>
            <a:r>
              <a:rPr lang="es-PA" sz="2000" b="1">
                <a:solidFill>
                  <a:schemeClr val="bg1"/>
                </a:solidFill>
              </a:rPr>
              <a:t>MODELO DE NEGOCIO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idx="5"/>
          </p:nvPr>
        </p:nvSpPr>
        <p:spPr>
          <a:xfrm>
            <a:off x="859917" y="1291683"/>
            <a:ext cx="8055439" cy="914400"/>
          </a:xfrm>
        </p:spPr>
        <p:txBody>
          <a:bodyPr/>
          <a:lstStyle/>
          <a:p>
            <a:r>
              <a:rPr lang="es-ES"/>
              <a:t>Modelo mixto: Núcleo del producto libre y accesorios propietarios</a:t>
            </a:r>
            <a:endParaRPr lang="es-PA"/>
          </a:p>
        </p:txBody>
      </p:sp>
      <p:pic>
        <p:nvPicPr>
          <p:cNvPr id="5122" name="Picture 2" descr="https://o.remove.bg/downloads/7b633edc-497b-41c1-b5da-f15ef928508b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16" y="1663619"/>
            <a:ext cx="2065751" cy="20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1919eea7-f1f8-4a18-b706-c115b90704c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4" y="2255583"/>
            <a:ext cx="17109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2575596" y="2517274"/>
            <a:ext cx="529389" cy="36094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Igual que 8"/>
          <p:cNvSpPr/>
          <p:nvPr/>
        </p:nvSpPr>
        <p:spPr>
          <a:xfrm>
            <a:off x="5731116" y="2523348"/>
            <a:ext cx="552197" cy="360949"/>
          </a:xfrm>
          <a:prstGeom prst="mathEqual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pic>
        <p:nvPicPr>
          <p:cNvPr id="5132" name="Picture 12" descr="https://o.remove.bg/downloads/d6272c4a-38c1-4903-8c5a-5e94c5c8cbdb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3" y="1695665"/>
            <a:ext cx="2626633" cy="18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o.remove.bg/downloads/193d049e-c45a-4b44-a742-87e255d6aafb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/>
          <a:stretch/>
        </p:blipFill>
        <p:spPr bwMode="auto">
          <a:xfrm>
            <a:off x="3422116" y="3471615"/>
            <a:ext cx="3116067" cy="13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8144957" y="3798477"/>
            <a:ext cx="890337" cy="36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8" name="Rectángulo 17"/>
          <p:cNvSpPr/>
          <p:nvPr/>
        </p:nvSpPr>
        <p:spPr>
          <a:xfrm>
            <a:off x="6404067" y="4153251"/>
            <a:ext cx="117641" cy="2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2" name="CuadroTexto 11"/>
          <p:cNvSpPr txBox="1"/>
          <p:nvPr/>
        </p:nvSpPr>
        <p:spPr>
          <a:xfrm>
            <a:off x="447801" y="5135541"/>
            <a:ext cx="222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100"/>
              <a:t>Venta e instalación de prototipo de </a:t>
            </a:r>
            <a:r>
              <a:rPr lang="es-PA" sz="1100" err="1"/>
              <a:t>ChatBot</a:t>
            </a:r>
            <a:r>
              <a:rPr lang="es-PA" sz="1100"/>
              <a:t> montado en la plataforma de </a:t>
            </a:r>
            <a:r>
              <a:rPr lang="es-PA" sz="1100" err="1"/>
              <a:t>whatsapp</a:t>
            </a:r>
            <a:r>
              <a:rPr lang="es-PA" sz="1100"/>
              <a:t> para la resolución de preguntas frecuentes las operaciones logísticas de SIC-Panamá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775038" y="5082325"/>
            <a:ext cx="22251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100"/>
              <a:t>Posteriores servicios de consulta, asesoramiento y mantenimiento de cogido</a:t>
            </a:r>
          </a:p>
        </p:txBody>
      </p:sp>
      <p:pic>
        <p:nvPicPr>
          <p:cNvPr id="19" name="Imagen 1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7AE060DE-C49C-42D4-BF36-79C635FB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00" y="3316771"/>
            <a:ext cx="1710081" cy="17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4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162" y="370485"/>
            <a:ext cx="8541187" cy="307777"/>
          </a:xfrm>
        </p:spPr>
        <p:txBody>
          <a:bodyPr/>
          <a:lstStyle/>
          <a:p>
            <a:r>
              <a:rPr lang="es-PA" sz="2000" b="1">
                <a:solidFill>
                  <a:schemeClr val="bg1"/>
                </a:solidFill>
              </a:rPr>
              <a:t>MODELO DE NEGOCIO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idx="5"/>
          </p:nvPr>
        </p:nvSpPr>
        <p:spPr>
          <a:xfrm>
            <a:off x="859917" y="1291683"/>
            <a:ext cx="8055439" cy="914400"/>
          </a:xfrm>
        </p:spPr>
        <p:txBody>
          <a:bodyPr/>
          <a:lstStyle/>
          <a:p>
            <a:r>
              <a:rPr lang="es-ES"/>
              <a:t>Modelo mixto: Núcleo del producto libre y accesorios propietarios</a:t>
            </a:r>
            <a:endParaRPr lang="es-PA"/>
          </a:p>
        </p:txBody>
      </p:sp>
      <p:pic>
        <p:nvPicPr>
          <p:cNvPr id="5122" name="Picture 2" descr="https://o.remove.bg/downloads/7b633edc-497b-41c1-b5da-f15ef928508b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16" y="1663619"/>
            <a:ext cx="2065751" cy="20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1919eea7-f1f8-4a18-b706-c115b90704c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4" y="2255583"/>
            <a:ext cx="17109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2575596" y="2517274"/>
            <a:ext cx="529389" cy="36094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Igual que 8"/>
          <p:cNvSpPr/>
          <p:nvPr/>
        </p:nvSpPr>
        <p:spPr>
          <a:xfrm>
            <a:off x="5731116" y="2523348"/>
            <a:ext cx="552197" cy="360949"/>
          </a:xfrm>
          <a:prstGeom prst="mathEqual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pic>
        <p:nvPicPr>
          <p:cNvPr id="5132" name="Picture 12" descr="https://o.remove.bg/downloads/d6272c4a-38c1-4903-8c5a-5e94c5c8cbdb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3" y="1695665"/>
            <a:ext cx="2626633" cy="18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o.remove.bg/downloads/193d049e-c45a-4b44-a742-87e255d6aafb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/>
          <a:stretch/>
        </p:blipFill>
        <p:spPr bwMode="auto">
          <a:xfrm>
            <a:off x="4534713" y="3491514"/>
            <a:ext cx="3116067" cy="13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8144957" y="3798477"/>
            <a:ext cx="890337" cy="36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8" name="Rectángulo 17"/>
          <p:cNvSpPr/>
          <p:nvPr/>
        </p:nvSpPr>
        <p:spPr>
          <a:xfrm>
            <a:off x="6404067" y="4153251"/>
            <a:ext cx="117641" cy="2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2" name="CuadroTexto 11"/>
          <p:cNvSpPr txBox="1"/>
          <p:nvPr/>
        </p:nvSpPr>
        <p:spPr>
          <a:xfrm>
            <a:off x="1462998" y="5378855"/>
            <a:ext cx="22251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Se ofrece una versión básica y de código abierto del software con funciones limitadas para que el cliente pruebe las bondades del producto</a:t>
            </a:r>
            <a:endParaRPr lang="es-PA" sz="1100"/>
          </a:p>
        </p:txBody>
      </p:sp>
      <p:sp>
        <p:nvSpPr>
          <p:cNvPr id="24" name="CuadroTexto 23"/>
          <p:cNvSpPr txBox="1"/>
          <p:nvPr/>
        </p:nvSpPr>
        <p:spPr>
          <a:xfrm>
            <a:off x="5170715" y="5189439"/>
            <a:ext cx="22251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100"/>
              <a:t>El cliente queda convencido con la versión básica, por lo que decide pagar por la versión completa del programa para utilizar las funciones extras</a:t>
            </a:r>
          </a:p>
        </p:txBody>
      </p:sp>
      <p:pic>
        <p:nvPicPr>
          <p:cNvPr id="19" name="Imagen 1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7AE060DE-C49C-42D4-BF36-79C635FB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503" y="3412172"/>
            <a:ext cx="1710081" cy="17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1AAA82A-470A-5A1A-AE48-A4C76CA0D28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8781" y="363737"/>
            <a:ext cx="6837808" cy="369332"/>
          </a:xfrm>
        </p:spPr>
        <p:txBody>
          <a:bodyPr/>
          <a:lstStyle/>
          <a:p>
            <a:r>
              <a:rPr lang="es-ES" sz="2400" b="1"/>
              <a:t>MERCADO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025BAE-9BFA-44BB-8F5E-508BEA52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51" y="2013315"/>
            <a:ext cx="4369078" cy="3256048"/>
          </a:xfrm>
          <a:prstGeom prst="rect">
            <a:avLst/>
          </a:prstGeom>
        </p:spPr>
      </p:pic>
      <p:pic>
        <p:nvPicPr>
          <p:cNvPr id="2050" name="Picture 2" descr="Canal de Panamá | Portal de Logística en Panamá">
            <a:extLst>
              <a:ext uri="{FF2B5EF4-FFF2-40B4-BE49-F238E27FC236}">
                <a16:creationId xmlns:a16="http://schemas.microsoft.com/office/drawing/2014/main" id="{23AD8500-73C8-42E0-AB7B-77131D7A8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4" y="2503611"/>
            <a:ext cx="4585459" cy="254901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9E0DA3E9-2365-32D3-22F5-48EB81A9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339358"/>
            <a:ext cx="8541187" cy="369332"/>
          </a:xfrm>
        </p:spPr>
        <p:txBody>
          <a:bodyPr/>
          <a:lstStyle/>
          <a:p>
            <a:r>
              <a:rPr lang="es-ES" sz="2400"/>
              <a:t>Internacional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B20EFE-1B7E-D96B-B0F0-61261FAA4832}"/>
              </a:ext>
            </a:extLst>
          </p:cNvPr>
          <p:cNvSpPr txBox="1"/>
          <p:nvPr/>
        </p:nvSpPr>
        <p:spPr>
          <a:xfrm>
            <a:off x="5589542" y="5388398"/>
            <a:ext cx="32272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Tamaño del mercado mundial de logística en 2020, por región.</a:t>
            </a:r>
          </a:p>
        </p:txBody>
      </p:sp>
    </p:spTree>
    <p:extLst>
      <p:ext uri="{BB962C8B-B14F-4D97-AF65-F5344CB8AC3E}">
        <p14:creationId xmlns:p14="http://schemas.microsoft.com/office/powerpoint/2010/main" val="95503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6E417FCC-6F4E-E9F2-3679-4608300974BB}"/>
              </a:ext>
            </a:extLst>
          </p:cNvPr>
          <p:cNvSpPr txBox="1">
            <a:spLocks/>
          </p:cNvSpPr>
          <p:nvPr/>
        </p:nvSpPr>
        <p:spPr>
          <a:xfrm>
            <a:off x="675018" y="306227"/>
            <a:ext cx="6837808" cy="36933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>
                <a:solidFill>
                  <a:schemeClr val="bg1"/>
                </a:solidFill>
              </a:rPr>
              <a:t>COMPETENCIA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18CA9-BE74-444B-848A-A6859E36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751" y="1098074"/>
            <a:ext cx="4282017" cy="5359972"/>
          </a:xfrm>
          <a:prstGeom prst="rect">
            <a:avLst/>
          </a:prstGeom>
        </p:spPr>
      </p:pic>
      <p:pic>
        <p:nvPicPr>
          <p:cNvPr id="1026" name="Picture 2" descr="Logo UPS PNG transparente - StickPNG">
            <a:extLst>
              <a:ext uri="{FF2B5EF4-FFF2-40B4-BE49-F238E27FC236}">
                <a16:creationId xmlns:a16="http://schemas.microsoft.com/office/drawing/2014/main" id="{1A869DFA-C3B4-44FF-9D8E-464DE2EF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5" t="20705" r="25272" b="17018"/>
          <a:stretch/>
        </p:blipFill>
        <p:spPr bwMode="auto">
          <a:xfrm>
            <a:off x="675018" y="1607389"/>
            <a:ext cx="1223495" cy="115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dEx Logo and symbol, meaning, history, PNG, brand">
            <a:extLst>
              <a:ext uri="{FF2B5EF4-FFF2-40B4-BE49-F238E27FC236}">
                <a16:creationId xmlns:a16="http://schemas.microsoft.com/office/drawing/2014/main" id="{0C31132D-A281-4975-AD2D-064B4625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27" y="1560965"/>
            <a:ext cx="1834377" cy="10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HL Logo, symbol, meaning, history, PNG, brand">
            <a:extLst>
              <a:ext uri="{FF2B5EF4-FFF2-40B4-BE49-F238E27FC236}">
                <a16:creationId xmlns:a16="http://schemas.microsoft.com/office/drawing/2014/main" id="{796FAD8B-F7E4-4932-9B3F-B21952E89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26343"/>
          <a:stretch/>
        </p:blipFill>
        <p:spPr bwMode="auto">
          <a:xfrm>
            <a:off x="1007899" y="3107239"/>
            <a:ext cx="3017598" cy="7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2AF3C13-3009-4DED-805E-B53001D8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75" y="4283641"/>
            <a:ext cx="3728092" cy="8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DCCF1-6C4E-2D3C-93E3-D20FFCB68C87}"/>
              </a:ext>
            </a:extLst>
          </p:cNvPr>
          <p:cNvSpPr txBox="1"/>
          <p:nvPr/>
        </p:nvSpPr>
        <p:spPr>
          <a:xfrm>
            <a:off x="1004635" y="5546549"/>
            <a:ext cx="373034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Principales empresas de transporte de carga a nivel mundial en 2021, según los ingresos por flete.</a:t>
            </a:r>
          </a:p>
        </p:txBody>
      </p:sp>
    </p:spTree>
    <p:extLst>
      <p:ext uri="{BB962C8B-B14F-4D97-AF65-F5344CB8AC3E}">
        <p14:creationId xmlns:p14="http://schemas.microsoft.com/office/powerpoint/2010/main" val="2534076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90EB7D40019F408A6E1F37C191C4CB" ma:contentTypeVersion="11" ma:contentTypeDescription="Crear nuevo documento." ma:contentTypeScope="" ma:versionID="acd6101ea9e515a267a2014fcb446c62">
  <xsd:schema xmlns:xsd="http://www.w3.org/2001/XMLSchema" xmlns:xs="http://www.w3.org/2001/XMLSchema" xmlns:p="http://schemas.microsoft.com/office/2006/metadata/properties" xmlns:ns3="a8adb951-a5f0-48c5-8edc-f94eb044233b" xmlns:ns4="95c706b1-e9e1-4b06-ad23-fe01b8c9bf54" targetNamespace="http://schemas.microsoft.com/office/2006/metadata/properties" ma:root="true" ma:fieldsID="827b64a4dc3c2c187785297799051c98" ns3:_="" ns4:_="">
    <xsd:import namespace="a8adb951-a5f0-48c5-8edc-f94eb044233b"/>
    <xsd:import namespace="95c706b1-e9e1-4b06-ad23-fe01b8c9bf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db951-a5f0-48c5-8edc-f94eb0442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706b1-e9e1-4b06-ad23-fe01b8c9bf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225EA3-D862-46FF-B4D8-13C9CE6193BE}">
  <ds:schemaRefs>
    <ds:schemaRef ds:uri="95c706b1-e9e1-4b06-ad23-fe01b8c9bf54"/>
    <ds:schemaRef ds:uri="a8adb951-a5f0-48c5-8edc-f94eb04423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D87906-44D6-4C98-9BF3-F5E01BC2A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B13C8C-7010-4FF3-B4EC-128D6323F0C3}">
  <ds:schemaRefs>
    <ds:schemaRef ds:uri="95c706b1-e9e1-4b06-ad23-fe01b8c9bf54"/>
    <ds:schemaRef ds:uri="a8adb951-a5f0-48c5-8edc-f94eb04423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Personalizado</PresentationFormat>
  <Paragraphs>48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Malgun Gothic</vt:lpstr>
      <vt:lpstr>Arial</vt:lpstr>
      <vt:lpstr>Calibri</vt:lpstr>
      <vt:lpstr>Franklin Gothic Book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MODELO DE NEGOCIO</vt:lpstr>
      <vt:lpstr>MODELO DE NEGOCIO</vt:lpstr>
      <vt:lpstr>Internacional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JOHARD MCDANIEL</cp:lastModifiedBy>
  <cp:revision>1</cp:revision>
  <dcterms:created xsi:type="dcterms:W3CDTF">2019-07-06T14:12:49Z</dcterms:created>
  <dcterms:modified xsi:type="dcterms:W3CDTF">2023-01-24T22:42:42Z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0x0101007590EB7D40019F408A6E1F37C191C4CB</vt:lpwstr>
  </property>
</Properties>
</file>